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4"/>
    <p:sldMasterId id="2147483675" r:id="rId5"/>
    <p:sldMasterId id="2147483680" r:id="rId6"/>
    <p:sldMasterId id="2147483665" r:id="rId7"/>
  </p:sldMasterIdLst>
  <p:notesMasterIdLst>
    <p:notesMasterId r:id="rId22"/>
  </p:notesMasterIdLst>
  <p:sldIdLst>
    <p:sldId id="256" r:id="rId8"/>
    <p:sldId id="286" r:id="rId9"/>
    <p:sldId id="341" r:id="rId10"/>
    <p:sldId id="346" r:id="rId11"/>
    <p:sldId id="348" r:id="rId12"/>
    <p:sldId id="313" r:id="rId13"/>
    <p:sldId id="345" r:id="rId14"/>
    <p:sldId id="351" r:id="rId15"/>
    <p:sldId id="350" r:id="rId16"/>
    <p:sldId id="352" r:id="rId17"/>
    <p:sldId id="333" r:id="rId18"/>
    <p:sldId id="347" r:id="rId19"/>
    <p:sldId id="338" r:id="rId20"/>
    <p:sldId id="353" r:id="rId21"/>
  </p:sldIdLst>
  <p:sldSz cx="9906000" cy="6858000" type="A4"/>
  <p:notesSz cx="6797675" cy="9926638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8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8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8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8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8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8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8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8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8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253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2CB4D2"/>
    <a:srgbClr val="36434D"/>
    <a:srgbClr val="2CB431"/>
    <a:srgbClr val="D0BB7E"/>
    <a:srgbClr val="00427F"/>
    <a:srgbClr val="610E6C"/>
    <a:srgbClr val="5EBEB9"/>
    <a:srgbClr val="FE10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E6550B-88CC-4406-8930-8FADDDD3F0D0}" v="2" dt="2023-09-06T15:29:19.2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77" autoAdjust="0"/>
    <p:restoredTop sz="95274" autoAdjust="0"/>
  </p:normalViewPr>
  <p:slideViewPr>
    <p:cSldViewPr>
      <p:cViewPr varScale="1">
        <p:scale>
          <a:sx n="63" d="100"/>
          <a:sy n="63" d="100"/>
        </p:scale>
        <p:origin x="58" y="298"/>
      </p:cViewPr>
      <p:guideLst>
        <p:guide orient="horz" pos="1253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90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eg>
</file>

<file path=ppt/media/image10.jpeg>
</file>

<file path=ppt/media/image11.jpeg>
</file>

<file path=ppt/media/image12.jpe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4D0CD89-72BB-485B-9A31-511ECBEE5466}" type="datetimeFigureOut">
              <a:rPr lang="en-GB"/>
              <a:pPr>
                <a:defRPr/>
              </a:pPr>
              <a:t>11/09/2023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14875"/>
            <a:ext cx="5438775" cy="4467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428163"/>
            <a:ext cx="2946400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92E5365-AB0B-4DCF-97BD-E3D84ABEE7D7}" type="slidenum">
              <a:rPr lang="en-GB"/>
              <a:pPr>
                <a:defRPr/>
              </a:pPr>
              <a:t>‹#›</a:t>
            </a:fld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92E5365-AB0B-4DCF-97BD-E3D84ABEE7D7}" type="slidenum">
              <a:rPr lang="en-GB" smtClean="0"/>
              <a:pPr>
                <a:defRPr/>
              </a:pPr>
              <a:t>14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171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ustomer Research 2017 - Tas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search 2017 - Task Sk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920552" y="1556792"/>
            <a:ext cx="8280275" cy="35279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992560" y="476672"/>
            <a:ext cx="7920880" cy="576064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ustomer Research 2017 - Tas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er Research 2017 - Task Sk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920552" y="1556792"/>
            <a:ext cx="8280275" cy="35279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992560" y="476672"/>
            <a:ext cx="7920880" cy="576064"/>
          </a:xfrm>
          <a:prstGeom prst="rect">
            <a:avLst/>
          </a:prstGeom>
          <a:noFill/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ustomer Research 2017 - Task Slide Screensho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R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 Title Page -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6"/>
          <p:cNvSpPr txBox="1"/>
          <p:nvPr userDrawn="1"/>
        </p:nvSpPr>
        <p:spPr>
          <a:xfrm>
            <a:off x="2649538" y="260350"/>
            <a:ext cx="3167062" cy="1873250"/>
          </a:xfrm>
          <a:prstGeom prst="rect">
            <a:avLst/>
          </a:prstGeom>
        </p:spPr>
        <p:txBody>
          <a:bodyPr>
            <a:norm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1800" dirty="0">
              <a:latin typeface="+mn-lt"/>
              <a:cs typeface="+mn-c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488504" y="1340545"/>
            <a:ext cx="4464496" cy="17284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00" b="1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488504" y="3212976"/>
            <a:ext cx="4464496" cy="14401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6"/>
          <p:cNvGrpSpPr>
            <a:grpSpLocks/>
          </p:cNvGrpSpPr>
          <p:nvPr/>
        </p:nvGrpSpPr>
        <p:grpSpPr bwMode="auto">
          <a:xfrm>
            <a:off x="0" y="5589588"/>
            <a:ext cx="9906000" cy="985837"/>
            <a:chOff x="0" y="5589240"/>
            <a:chExt cx="9906000" cy="986626"/>
          </a:xfrm>
        </p:grpSpPr>
        <p:sp>
          <p:nvSpPr>
            <p:cNvPr id="8" name="Rectangle 7"/>
            <p:cNvSpPr/>
            <p:nvPr userDrawn="1"/>
          </p:nvSpPr>
          <p:spPr>
            <a:xfrm>
              <a:off x="0" y="5589240"/>
              <a:ext cx="9906000" cy="360650"/>
            </a:xfrm>
            <a:prstGeom prst="rect">
              <a:avLst/>
            </a:prstGeom>
            <a:solidFill>
              <a:srgbClr val="2CB431"/>
            </a:solidFill>
            <a:ln>
              <a:solidFill>
                <a:srgbClr val="2CB43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 sz="1800" dirty="0"/>
            </a:p>
          </p:txBody>
        </p:sp>
        <p:sp>
          <p:nvSpPr>
            <p:cNvPr id="9" name="TextBox 8"/>
            <p:cNvSpPr txBox="1"/>
            <p:nvPr userDrawn="1"/>
          </p:nvSpPr>
          <p:spPr>
            <a:xfrm>
              <a:off x="488950" y="6237458"/>
              <a:ext cx="4319588" cy="33840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GB" sz="1600" dirty="0">
                  <a:solidFill>
                    <a:srgbClr val="00427F"/>
                  </a:solidFill>
                  <a:latin typeface="Arial" pitchFamily="34" charset="0"/>
                  <a:cs typeface="Arial" pitchFamily="34" charset="0"/>
                </a:rPr>
                <a:t>www.scottish-enterprise.com</a:t>
              </a:r>
            </a:p>
          </p:txBody>
        </p:sp>
        <p:pic>
          <p:nvPicPr>
            <p:cNvPr id="1030" name="Picture 2" descr="SE landscape logo (cmyk).jpg"/>
            <p:cNvPicPr>
              <a:picLocks noChangeAspect="1"/>
            </p:cNvPicPr>
            <p:nvPr userDrawn="1"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202933" y="6165850"/>
              <a:ext cx="2214563" cy="365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1" name="Rounded Rectangle 10"/>
          <p:cNvSpPr/>
          <p:nvPr/>
        </p:nvSpPr>
        <p:spPr>
          <a:xfrm>
            <a:off x="666750" y="333375"/>
            <a:ext cx="8785225" cy="792163"/>
          </a:xfrm>
          <a:prstGeom prst="roundRect">
            <a:avLst/>
          </a:prstGeom>
          <a:solidFill>
            <a:srgbClr val="004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400" b="1" dirty="0">
              <a:latin typeface="Arial" pitchFamily="34" charset="0"/>
              <a:cs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0" r:id="rId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666750" y="333375"/>
            <a:ext cx="8785225" cy="792163"/>
          </a:xfrm>
          <a:prstGeom prst="roundRect">
            <a:avLst/>
          </a:prstGeom>
          <a:solidFill>
            <a:srgbClr val="0042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2400" b="1" dirty="0">
              <a:latin typeface="Arial" pitchFamily="34" charset="0"/>
              <a:cs typeface="Arial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Group 15"/>
          <p:cNvGrpSpPr>
            <a:grpSpLocks/>
          </p:cNvGrpSpPr>
          <p:nvPr/>
        </p:nvGrpSpPr>
        <p:grpSpPr bwMode="auto">
          <a:xfrm>
            <a:off x="0" y="5589588"/>
            <a:ext cx="9906000" cy="985837"/>
            <a:chOff x="0" y="5589240"/>
            <a:chExt cx="9906000" cy="986626"/>
          </a:xfrm>
        </p:grpSpPr>
        <p:sp>
          <p:nvSpPr>
            <p:cNvPr id="17" name="Rectangle 16"/>
            <p:cNvSpPr/>
            <p:nvPr userDrawn="1"/>
          </p:nvSpPr>
          <p:spPr>
            <a:xfrm>
              <a:off x="0" y="5589240"/>
              <a:ext cx="9906000" cy="360650"/>
            </a:xfrm>
            <a:prstGeom prst="rect">
              <a:avLst/>
            </a:prstGeom>
            <a:solidFill>
              <a:srgbClr val="2CB431"/>
            </a:solidFill>
            <a:ln>
              <a:solidFill>
                <a:srgbClr val="2CB43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 sz="1800" dirty="0"/>
            </a:p>
          </p:txBody>
        </p:sp>
        <p:sp>
          <p:nvSpPr>
            <p:cNvPr id="18" name="TextBox 17"/>
            <p:cNvSpPr txBox="1"/>
            <p:nvPr userDrawn="1"/>
          </p:nvSpPr>
          <p:spPr>
            <a:xfrm>
              <a:off x="488950" y="6237458"/>
              <a:ext cx="4319588" cy="33840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GB" sz="1600" dirty="0">
                  <a:solidFill>
                    <a:srgbClr val="00427F"/>
                  </a:solidFill>
                  <a:latin typeface="Arial" pitchFamily="34" charset="0"/>
                  <a:cs typeface="Arial" pitchFamily="34" charset="0"/>
                </a:rPr>
                <a:t>www.scottish-enterprise.com</a:t>
              </a:r>
            </a:p>
          </p:txBody>
        </p:sp>
        <p:pic>
          <p:nvPicPr>
            <p:cNvPr id="5126" name="Picture 2" descr="SE landscape logo (cmyk).jpg"/>
            <p:cNvPicPr>
              <a:picLocks noChangeAspect="1"/>
            </p:cNvPicPr>
            <p:nvPr userDrawn="1"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202933" y="6165850"/>
              <a:ext cx="2214563" cy="365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5123" name="Picture 6" descr="saltire.jpg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41275" y="-20638"/>
            <a:ext cx="9942513" cy="559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8.xml"/><Relationship Id="rId4" Type="http://schemas.openxmlformats.org/officeDocument/2006/relationships/video" Target="../media/media2.mp4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ext Placeholder 1"/>
          <p:cNvSpPr>
            <a:spLocks noGrp="1"/>
          </p:cNvSpPr>
          <p:nvPr>
            <p:ph type="body" sz="quarter" idx="11"/>
          </p:nvPr>
        </p:nvSpPr>
        <p:spPr bwMode="auto">
          <a:xfrm>
            <a:off x="488950" y="1339850"/>
            <a:ext cx="4464050" cy="2233166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lnSpc>
                <a:spcPct val="90000"/>
              </a:lnSpc>
            </a:pPr>
            <a:r>
              <a:rPr lang="en-GB" sz="3800" dirty="0">
                <a:latin typeface="Arial" charset="0"/>
                <a:cs typeface="Arial" charset="0"/>
              </a:rPr>
              <a:t>SE WEBSITE </a:t>
            </a:r>
          </a:p>
          <a:p>
            <a:pPr eaLnBrk="1" hangingPunct="1">
              <a:lnSpc>
                <a:spcPct val="90000"/>
              </a:lnSpc>
            </a:pPr>
            <a:r>
              <a:rPr lang="en-GB" sz="2000" dirty="0">
                <a:latin typeface="Arial" charset="0"/>
                <a:cs typeface="Arial" charset="0"/>
              </a:rPr>
              <a:t>Test Findings</a:t>
            </a:r>
          </a:p>
          <a:p>
            <a:pPr eaLnBrk="1" hangingPunct="1">
              <a:lnSpc>
                <a:spcPct val="90000"/>
              </a:lnSpc>
            </a:pPr>
            <a:endParaRPr lang="en-GB" sz="2000" dirty="0">
              <a:latin typeface="Arial" charset="0"/>
              <a:cs typeface="Arial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GB" sz="2000" dirty="0">
                <a:latin typeface="Arial" charset="0"/>
                <a:cs typeface="Arial" charset="0"/>
              </a:rPr>
              <a:t>INITIAL SITE REFRESH WIREFRAME TESTING</a:t>
            </a:r>
          </a:p>
          <a:p>
            <a:pPr eaLnBrk="1" hangingPunct="1">
              <a:lnSpc>
                <a:spcPct val="90000"/>
              </a:lnSpc>
            </a:pPr>
            <a:r>
              <a:rPr lang="en-GB" sz="2000" dirty="0">
                <a:latin typeface="Arial" charset="0"/>
                <a:cs typeface="Arial" charset="0"/>
              </a:rPr>
              <a:t> </a:t>
            </a:r>
          </a:p>
        </p:txBody>
      </p:sp>
      <p:sp>
        <p:nvSpPr>
          <p:cNvPr id="8194" name="Text Placeholder 2"/>
          <p:cNvSpPr>
            <a:spLocks noGrp="1"/>
          </p:cNvSpPr>
          <p:nvPr>
            <p:ph type="body" sz="quarter" idx="12"/>
          </p:nvPr>
        </p:nvSpPr>
        <p:spPr bwMode="auto">
          <a:xfrm>
            <a:off x="488950" y="4221088"/>
            <a:ext cx="4464050" cy="1080120"/>
          </a:xfrm>
          <a:noFill/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GB" sz="2000" dirty="0">
              <a:latin typeface="Arial" charset="0"/>
              <a:cs typeface="Arial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32520" y="1196752"/>
            <a:ext cx="9001000" cy="5472608"/>
          </a:xfrm>
        </p:spPr>
        <p:txBody>
          <a:bodyPr/>
          <a:lstStyle/>
          <a:p>
            <a:endParaRPr lang="en-GB" sz="1800" b="1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spcBef>
                <a:spcPts val="600"/>
              </a:spcBef>
            </a:pPr>
            <a:endParaRPr lang="en-GB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Themes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A89D40-C78D-4A98-95B2-3DF4F262852B}"/>
              </a:ext>
            </a:extLst>
          </p:cNvPr>
          <p:cNvSpPr/>
          <p:nvPr/>
        </p:nvSpPr>
        <p:spPr>
          <a:xfrm>
            <a:off x="632520" y="1314048"/>
            <a:ext cx="8856984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hangingPunct="0">
              <a:spcBef>
                <a:spcPts val="600"/>
              </a:spcBef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Layout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Sticky footers not well received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Pop ups not liked (and mostly clicked away from without reading)</a:t>
            </a:r>
          </a:p>
          <a:p>
            <a:pPr lvl="0" eaLnBrk="0" hangingPunct="0">
              <a:spcBef>
                <a:spcPts val="600"/>
              </a:spcBef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Design</a:t>
            </a: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Users wanted the home button to be named as such (rather than logo click)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739484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B4B4F3-7204-478D-94D5-70B4949B3937}"/>
              </a:ext>
            </a:extLst>
          </p:cNvPr>
          <p:cNvSpPr/>
          <p:nvPr/>
        </p:nvSpPr>
        <p:spPr>
          <a:xfrm>
            <a:off x="0" y="188640"/>
            <a:ext cx="9906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srgbClr val="1A1A1A"/>
                </a:solidFill>
                <a:latin typeface="OpenSans"/>
              </a:rPr>
              <a:t>Recommendation: Home Page</a:t>
            </a:r>
            <a:endParaRPr lang="en-GB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9F718-62D1-4C9E-B7F6-9DEB449579D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04" y="1196752"/>
            <a:ext cx="1787989" cy="5472608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77EB753-3A8C-4F46-AADB-B572577CC967}"/>
              </a:ext>
            </a:extLst>
          </p:cNvPr>
          <p:cNvGrpSpPr/>
          <p:nvPr/>
        </p:nvGrpSpPr>
        <p:grpSpPr>
          <a:xfrm>
            <a:off x="6177136" y="1127480"/>
            <a:ext cx="3528392" cy="5541880"/>
            <a:chOff x="3944887" y="1268760"/>
            <a:chExt cx="1787990" cy="280831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98CA424-DA51-4D18-98F4-A4E98DBFF2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85526"/>
            <a:stretch/>
          </p:blipFill>
          <p:spPr>
            <a:xfrm>
              <a:off x="3944888" y="1268760"/>
              <a:ext cx="1787989" cy="79208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D5AEAA-9951-4B85-96A5-A89FE98A69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443" b="69031"/>
            <a:stretch/>
          </p:blipFill>
          <p:spPr>
            <a:xfrm>
              <a:off x="3944888" y="2027337"/>
              <a:ext cx="1787989" cy="57606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E0ED316-F891-464E-A2B4-C280FD1C3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659" b="47815"/>
            <a:stretch/>
          </p:blipFill>
          <p:spPr>
            <a:xfrm>
              <a:off x="3944888" y="2564904"/>
              <a:ext cx="1787989" cy="57606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A769EA4-9F14-44B5-A885-6B2E0490AF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028" b="26761"/>
            <a:stretch/>
          </p:blipFill>
          <p:spPr>
            <a:xfrm>
              <a:off x="3944888" y="3147830"/>
              <a:ext cx="1787989" cy="50405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C99AFD9-E64F-4D3A-9329-5F73FF1A6C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93421"/>
            <a:stretch/>
          </p:blipFill>
          <p:spPr>
            <a:xfrm>
              <a:off x="3944887" y="3717032"/>
              <a:ext cx="1787989" cy="360040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F44FDCF7-02F7-453E-9007-8B48801E4DB4}"/>
              </a:ext>
            </a:extLst>
          </p:cNvPr>
          <p:cNvSpPr/>
          <p:nvPr/>
        </p:nvSpPr>
        <p:spPr>
          <a:xfrm>
            <a:off x="3579825" y="2650915"/>
            <a:ext cx="1293979" cy="646331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Simplify </a:t>
            </a:r>
          </a:p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Homepage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F6BD45D-8892-4281-91C0-82FE67B37DC3}"/>
              </a:ext>
            </a:extLst>
          </p:cNvPr>
          <p:cNvCxnSpPr>
            <a:cxnSpLocks/>
          </p:cNvCxnSpPr>
          <p:nvPr/>
        </p:nvCxnSpPr>
        <p:spPr>
          <a:xfrm>
            <a:off x="4873804" y="1268760"/>
            <a:ext cx="10801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BF2EE8E-FBD1-46A2-AB23-C4FC114EDB21}"/>
              </a:ext>
            </a:extLst>
          </p:cNvPr>
          <p:cNvCxnSpPr>
            <a:cxnSpLocks/>
          </p:cNvCxnSpPr>
          <p:nvPr/>
        </p:nvCxnSpPr>
        <p:spPr>
          <a:xfrm>
            <a:off x="2499705" y="2996704"/>
            <a:ext cx="10801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F3C800A-4CA4-45B2-AF34-9C0294390140}"/>
              </a:ext>
            </a:extLst>
          </p:cNvPr>
          <p:cNvCxnSpPr>
            <a:cxnSpLocks/>
          </p:cNvCxnSpPr>
          <p:nvPr/>
        </p:nvCxnSpPr>
        <p:spPr>
          <a:xfrm>
            <a:off x="4873804" y="2996952"/>
            <a:ext cx="10801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D056FEC-2478-43CB-9281-A4E53D7EEE29}"/>
              </a:ext>
            </a:extLst>
          </p:cNvPr>
          <p:cNvSpPr/>
          <p:nvPr/>
        </p:nvSpPr>
        <p:spPr>
          <a:xfrm>
            <a:off x="3592029" y="796286"/>
            <a:ext cx="1293979" cy="923330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Redesign Menu and Search box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</p:spTree>
    <p:extLst>
      <p:ext uri="{BB962C8B-B14F-4D97-AF65-F5344CB8AC3E}">
        <p14:creationId xmlns:p14="http://schemas.microsoft.com/office/powerpoint/2010/main" val="2360691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17095" y="1293774"/>
            <a:ext cx="8712968" cy="5472608"/>
          </a:xfrm>
        </p:spPr>
        <p:txBody>
          <a:bodyPr/>
          <a:lstStyle/>
          <a:p>
            <a:endParaRPr lang="en-GB" sz="1800" b="1" dirty="0"/>
          </a:p>
          <a:p>
            <a:endParaRPr lang="en-GB" dirty="0"/>
          </a:p>
          <a:p>
            <a:endParaRPr lang="en-GB" dirty="0"/>
          </a:p>
          <a:p>
            <a:endParaRPr lang="en-GB" i="1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spcBef>
                <a:spcPts val="600"/>
              </a:spcBef>
            </a:pPr>
            <a:endParaRPr lang="en-GB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Quotes</a:t>
            </a:r>
          </a:p>
        </p:txBody>
      </p:sp>
      <p:sp>
        <p:nvSpPr>
          <p:cNvPr id="4" name="Speech Bubble: Oval 3">
            <a:extLst>
              <a:ext uri="{FF2B5EF4-FFF2-40B4-BE49-F238E27FC236}">
                <a16:creationId xmlns:a16="http://schemas.microsoft.com/office/drawing/2014/main" id="{6B66527C-773B-4179-B58C-90CCEC38FB05}"/>
              </a:ext>
            </a:extLst>
          </p:cNvPr>
          <p:cNvSpPr/>
          <p:nvPr/>
        </p:nvSpPr>
        <p:spPr>
          <a:xfrm>
            <a:off x="2497902" y="2511096"/>
            <a:ext cx="2035268" cy="100811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“I just wouldn’t scroll”</a:t>
            </a:r>
          </a:p>
        </p:txBody>
      </p:sp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DFA6F7CB-7866-4554-88ED-395E042E9F6D}"/>
              </a:ext>
            </a:extLst>
          </p:cNvPr>
          <p:cNvSpPr/>
          <p:nvPr/>
        </p:nvSpPr>
        <p:spPr>
          <a:xfrm>
            <a:off x="6313253" y="4881053"/>
            <a:ext cx="2035268" cy="100811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“The Stats look Great – are they real?”</a:t>
            </a:r>
          </a:p>
        </p:txBody>
      </p:sp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43FA4324-4D44-4D35-A4F8-9DCEEFF6F50F}"/>
              </a:ext>
            </a:extLst>
          </p:cNvPr>
          <p:cNvSpPr/>
          <p:nvPr/>
        </p:nvSpPr>
        <p:spPr>
          <a:xfrm>
            <a:off x="5275203" y="2511096"/>
            <a:ext cx="2295193" cy="100811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“</a:t>
            </a:r>
            <a:r>
              <a:rPr lang="en-US" sz="1200" i="1" dirty="0"/>
              <a:t>“I love things on the internet that are simple such as HMRC”</a:t>
            </a:r>
          </a:p>
          <a:p>
            <a:pPr algn="ctr"/>
            <a:endParaRPr lang="en-GB" sz="1200" dirty="0"/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6554CB14-F191-42CC-B16C-2BEFC698E1D1}"/>
              </a:ext>
            </a:extLst>
          </p:cNvPr>
          <p:cNvSpPr/>
          <p:nvPr/>
        </p:nvSpPr>
        <p:spPr>
          <a:xfrm>
            <a:off x="3326456" y="4003836"/>
            <a:ext cx="3096344" cy="100811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dirty="0"/>
              <a:t>“</a:t>
            </a:r>
            <a:r>
              <a:rPr lang="en-GB" sz="1200" i="1" dirty="0"/>
              <a:t>“I am not in that category anymore so I am not sure how you can help me” </a:t>
            </a:r>
          </a:p>
          <a:p>
            <a:pPr algn="ctr"/>
            <a:endParaRPr lang="en-GB" sz="1200" dirty="0"/>
          </a:p>
        </p:txBody>
      </p:sp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575AC2D0-3361-4877-899F-1D789D6F1994}"/>
              </a:ext>
            </a:extLst>
          </p:cNvPr>
          <p:cNvSpPr/>
          <p:nvPr/>
        </p:nvSpPr>
        <p:spPr>
          <a:xfrm>
            <a:off x="1568624" y="5157192"/>
            <a:ext cx="2035268" cy="100811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i="1" dirty="0"/>
              <a:t>“FAQ’s were cool” in the live chat box.</a:t>
            </a:r>
          </a:p>
        </p:txBody>
      </p:sp>
      <p:sp>
        <p:nvSpPr>
          <p:cNvPr id="9" name="Speech Bubble: Oval 8">
            <a:extLst>
              <a:ext uri="{FF2B5EF4-FFF2-40B4-BE49-F238E27FC236}">
                <a16:creationId xmlns:a16="http://schemas.microsoft.com/office/drawing/2014/main" id="{47B4222F-8DC7-4E34-B80C-EBA6834F4380}"/>
              </a:ext>
            </a:extLst>
          </p:cNvPr>
          <p:cNvSpPr/>
          <p:nvPr/>
        </p:nvSpPr>
        <p:spPr>
          <a:xfrm>
            <a:off x="6537176" y="1255727"/>
            <a:ext cx="2304256" cy="100811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i="1" dirty="0"/>
              <a:t>“I would apply online as long as the form is not 10 pages long”</a:t>
            </a:r>
            <a:endParaRPr lang="en-GB" sz="1200" i="1" dirty="0"/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7F61A447-FF22-45CA-BF1B-51B9B0ADB0C7}"/>
              </a:ext>
            </a:extLst>
          </p:cNvPr>
          <p:cNvSpPr/>
          <p:nvPr/>
        </p:nvSpPr>
        <p:spPr>
          <a:xfrm>
            <a:off x="722530" y="1388101"/>
            <a:ext cx="2700300" cy="1008112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i="1" dirty="0"/>
              <a:t>I don’t want an account at this stage. I am only making an enquiry”</a:t>
            </a:r>
            <a:endParaRPr lang="en-GB" sz="1200" i="1" dirty="0"/>
          </a:p>
        </p:txBody>
      </p:sp>
    </p:spTree>
    <p:extLst>
      <p:ext uri="{BB962C8B-B14F-4D97-AF65-F5344CB8AC3E}">
        <p14:creationId xmlns:p14="http://schemas.microsoft.com/office/powerpoint/2010/main" val="402216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B4B4F3-7204-478D-94D5-70B4949B3937}"/>
              </a:ext>
            </a:extLst>
          </p:cNvPr>
          <p:cNvSpPr/>
          <p:nvPr/>
        </p:nvSpPr>
        <p:spPr>
          <a:xfrm>
            <a:off x="0" y="188640"/>
            <a:ext cx="9906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srgbClr val="1A1A1A"/>
                </a:solidFill>
                <a:latin typeface="OpenSans"/>
              </a:rPr>
              <a:t>Videos: Standout quotes</a:t>
            </a:r>
            <a:endParaRPr lang="en-GB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0F87A78-1345-1E4B-B96F-05E4E1BE8B7B}"/>
              </a:ext>
            </a:extLst>
          </p:cNvPr>
          <p:cNvSpPr/>
          <p:nvPr/>
        </p:nvSpPr>
        <p:spPr>
          <a:xfrm>
            <a:off x="344488" y="908720"/>
            <a:ext cx="252028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200" b="1" dirty="0">
                <a:latin typeface="OpenSans"/>
              </a:rPr>
              <a:t>1. I just wouldn’t scroll</a:t>
            </a:r>
          </a:p>
          <a:p>
            <a:endParaRPr lang="en-GB" sz="3200" b="1" dirty="0">
              <a:latin typeface="OpenSans"/>
            </a:endParaRPr>
          </a:p>
          <a:p>
            <a:endParaRPr lang="en-GB" sz="3200" b="1" dirty="0">
              <a:latin typeface="OpenSans"/>
            </a:endParaRPr>
          </a:p>
          <a:p>
            <a:endParaRPr lang="en-GB" sz="3200" b="1" dirty="0">
              <a:latin typeface="OpenSans"/>
            </a:endParaRPr>
          </a:p>
          <a:p>
            <a:r>
              <a:rPr lang="en-GB" sz="3200" b="1" dirty="0">
                <a:latin typeface="OpenSans"/>
              </a:rPr>
              <a:t>2. I thought that was to do with the Search Box</a:t>
            </a:r>
            <a:endParaRPr lang="en-US" sz="3200" dirty="0"/>
          </a:p>
        </p:txBody>
      </p:sp>
      <p:pic>
        <p:nvPicPr>
          <p:cNvPr id="5" name="3. I would not scroll">
            <a:hlinkClick r:id="" action="ppaction://media"/>
            <a:extLst>
              <a:ext uri="{FF2B5EF4-FFF2-40B4-BE49-F238E27FC236}">
                <a16:creationId xmlns:a16="http://schemas.microsoft.com/office/drawing/2014/main" id="{08BB5552-F83C-3B45-BBD2-A834615BBD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864768" y="908721"/>
            <a:ext cx="4392488" cy="2470774"/>
          </a:xfrm>
          <a:prstGeom prst="rect">
            <a:avLst/>
          </a:prstGeom>
        </p:spPr>
      </p:pic>
      <p:pic>
        <p:nvPicPr>
          <p:cNvPr id="6" name="5. I thought that was part of thge search bar">
            <a:hlinkClick r:id="" action="ppaction://media"/>
            <a:extLst>
              <a:ext uri="{FF2B5EF4-FFF2-40B4-BE49-F238E27FC236}">
                <a16:creationId xmlns:a16="http://schemas.microsoft.com/office/drawing/2014/main" id="{9E93082C-5E59-8745-8410-506A4AF3877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834144" y="3731150"/>
            <a:ext cx="4423112" cy="2488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9F679C-5C23-DB47-8D2E-E97DC94AFFBD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877"/>
          <a:stretch/>
        </p:blipFill>
        <p:spPr>
          <a:xfrm>
            <a:off x="7398581" y="5395692"/>
            <a:ext cx="2516259" cy="625596"/>
          </a:xfrm>
          <a:prstGeom prst="rect">
            <a:avLst/>
          </a:prstGeom>
        </p:spPr>
      </p:pic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CDD1238F-1186-B047-A5FC-6EDDD596D754}"/>
              </a:ext>
            </a:extLst>
          </p:cNvPr>
          <p:cNvCxnSpPr/>
          <p:nvPr/>
        </p:nvCxnSpPr>
        <p:spPr>
          <a:xfrm>
            <a:off x="7398581" y="4797152"/>
            <a:ext cx="794779" cy="598540"/>
          </a:xfrm>
          <a:prstGeom prst="curvedConnector3">
            <a:avLst>
              <a:gd name="adj1" fmla="val 99856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2252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6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15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B4B4F3-7204-478D-94D5-70B4949B3937}"/>
              </a:ext>
            </a:extLst>
          </p:cNvPr>
          <p:cNvSpPr/>
          <p:nvPr/>
        </p:nvSpPr>
        <p:spPr>
          <a:xfrm>
            <a:off x="0" y="188640"/>
            <a:ext cx="9906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srgbClr val="1A1A1A"/>
                </a:solidFill>
                <a:latin typeface="OpenSans"/>
              </a:rPr>
              <a:t>The Team in Action</a:t>
            </a:r>
            <a:endParaRPr lang="en-GB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8CDCBB-AF46-4B34-B50B-DF0ED31361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214" y="4910306"/>
            <a:ext cx="2232248" cy="16741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DE665E0-C3BA-4E39-A1B6-7ACAB6CACA8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8955" y="3212976"/>
            <a:ext cx="1667913" cy="222388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D0B1614-EEA5-4B02-9347-3200A042464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9492" y="4117397"/>
            <a:ext cx="2208245" cy="165618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1544C44-3234-4598-B805-FA5E8621C92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136" y="947911"/>
            <a:ext cx="2555776" cy="1916832"/>
          </a:xfrm>
          <a:prstGeom prst="rect">
            <a:avLst/>
          </a:prstGeom>
        </p:spPr>
      </p:pic>
      <p:pic>
        <p:nvPicPr>
          <p:cNvPr id="1026" name="Picture 2" descr="1623ef283febea842302">
            <a:extLst>
              <a:ext uri="{FF2B5EF4-FFF2-40B4-BE49-F238E27FC236}">
                <a16:creationId xmlns:a16="http://schemas.microsoft.com/office/drawing/2014/main" id="{9CC4E281-DFAA-4D8F-8A35-44707D1B2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08" y="3068960"/>
            <a:ext cx="1784563" cy="1876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9a646840-459e-48b7-8bf2-5388ea4bdd0a@eurprd08">
            <a:extLst>
              <a:ext uri="{FF2B5EF4-FFF2-40B4-BE49-F238E27FC236}">
                <a16:creationId xmlns:a16="http://schemas.microsoft.com/office/drawing/2014/main" id="{D53E2740-EC9C-4527-AF21-3259D2BFA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0752" y="1628800"/>
            <a:ext cx="2574312" cy="19307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8268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04528" y="1052736"/>
            <a:ext cx="8712968" cy="5616624"/>
          </a:xfrm>
        </p:spPr>
        <p:txBody>
          <a:bodyPr/>
          <a:lstStyle/>
          <a:p>
            <a:endParaRPr lang="en-GB" sz="1800" b="1" dirty="0"/>
          </a:p>
          <a:p>
            <a:r>
              <a:rPr lang="en-GB" sz="1800" b="1" dirty="0"/>
              <a:t>Purpose</a:t>
            </a:r>
            <a:endParaRPr lang="en-GB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To improve understanding of what our customers want from SE and our websites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To perform usability testing on a Scottish Enterprise website wireframe prototype,  to validate initial concepts for future state layout/design.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To inform the next design iteration</a:t>
            </a:r>
          </a:p>
          <a:p>
            <a:endParaRPr lang="en-GB" sz="1400" b="1" dirty="0"/>
          </a:p>
          <a:p>
            <a:r>
              <a:rPr lang="en-GB" sz="1800" b="1" dirty="0"/>
              <a:t>Location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Taylor McKenzie test lab in Glasgow (6 &amp; 14 March)</a:t>
            </a:r>
          </a:p>
          <a:p>
            <a:endParaRPr lang="en-GB" dirty="0"/>
          </a:p>
          <a:p>
            <a:r>
              <a:rPr lang="en-GB" sz="1800" b="1" dirty="0"/>
              <a:t>Sample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Number: 	12 customers (potentially eligible for SE services)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Country: 	Scotland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Device: 	Desktop 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dirty="0"/>
              <a:t>Type: 		Face to Face testing</a:t>
            </a:r>
          </a:p>
          <a:p>
            <a:pPr>
              <a:spcBef>
                <a:spcPts val="600"/>
              </a:spcBef>
            </a:pPr>
            <a:endParaRPr lang="en-GB" dirty="0"/>
          </a:p>
          <a:p>
            <a:pPr>
              <a:spcBef>
                <a:spcPts val="600"/>
              </a:spcBef>
            </a:pPr>
            <a:r>
              <a:rPr lang="en-GB" dirty="0"/>
              <a:t>Customer Profile:  </a:t>
            </a:r>
            <a:r>
              <a:rPr lang="en-GB" b="1" i="1" dirty="0"/>
              <a:t>Scottish companies, non retail, turnover &gt; 500K and not currently receiving support from us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Recruitment &amp; Methodology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76536" y="1372540"/>
            <a:ext cx="8712968" cy="4936780"/>
          </a:xfrm>
        </p:spPr>
        <p:txBody>
          <a:bodyPr/>
          <a:lstStyle/>
          <a:p>
            <a:endParaRPr lang="en-GB" sz="1800" b="1" dirty="0"/>
          </a:p>
          <a:p>
            <a:r>
              <a:rPr lang="en-GB" sz="1800" b="1" dirty="0"/>
              <a:t>We explored:</a:t>
            </a:r>
            <a:endParaRPr lang="en-GB" sz="1800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b="1" dirty="0"/>
              <a:t>What services the user would expect Scottish Enterprise to offer?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b="1" dirty="0"/>
              <a:t>What information the user would come to the Scottish Enterprise website to find?</a:t>
            </a:r>
            <a:endParaRPr lang="en-GB" sz="1800" b="1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800" b="1" dirty="0"/>
              <a:t>What actions the user would expect to be able to perform on the Scottish Enterprise website?</a:t>
            </a:r>
            <a:endParaRPr lang="en-GB" sz="1800" b="1" dirty="0"/>
          </a:p>
          <a:p>
            <a:pPr>
              <a:spcBef>
                <a:spcPts val="600"/>
              </a:spcBef>
            </a:pPr>
            <a:endParaRPr lang="en-GB" dirty="0"/>
          </a:p>
          <a:p>
            <a:pPr>
              <a:spcBef>
                <a:spcPts val="600"/>
              </a:spcBef>
            </a:pPr>
            <a:endParaRPr lang="en-GB" dirty="0"/>
          </a:p>
          <a:p>
            <a:pPr>
              <a:spcBef>
                <a:spcPts val="600"/>
              </a:spcBef>
            </a:pPr>
            <a:endParaRPr lang="en-GB" dirty="0"/>
          </a:p>
          <a:p>
            <a:pPr>
              <a:spcBef>
                <a:spcPts val="600"/>
              </a:spcBef>
            </a:pPr>
            <a:r>
              <a:rPr lang="en-GB" sz="1800" b="1" dirty="0"/>
              <a:t>We then asked users to view the prototype so that we could test specific journeys.</a:t>
            </a:r>
          </a:p>
          <a:p>
            <a:pPr>
              <a:spcBef>
                <a:spcPts val="600"/>
              </a:spcBef>
            </a:pPr>
            <a:endParaRPr lang="en-GB" sz="1800" b="1" dirty="0"/>
          </a:p>
          <a:p>
            <a:pPr>
              <a:spcBef>
                <a:spcPts val="600"/>
              </a:spcBef>
            </a:pPr>
            <a:endParaRPr lang="en-GB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spcBef>
                <a:spcPts val="600"/>
              </a:spcBef>
            </a:pPr>
            <a:endParaRPr lang="en-GB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What we Did</a:t>
            </a:r>
          </a:p>
        </p:txBody>
      </p:sp>
    </p:spTree>
    <p:extLst>
      <p:ext uri="{BB962C8B-B14F-4D97-AF65-F5344CB8AC3E}">
        <p14:creationId xmlns:p14="http://schemas.microsoft.com/office/powerpoint/2010/main" val="1912193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B4B4F3-7204-478D-94D5-70B4949B3937}"/>
              </a:ext>
            </a:extLst>
          </p:cNvPr>
          <p:cNvSpPr/>
          <p:nvPr/>
        </p:nvSpPr>
        <p:spPr>
          <a:xfrm>
            <a:off x="0" y="233169"/>
            <a:ext cx="9906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srgbClr val="1A1A1A"/>
                </a:solidFill>
                <a:latin typeface="OpenSans"/>
              </a:rPr>
              <a:t>Research: Home page</a:t>
            </a:r>
            <a:endParaRPr lang="en-GB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DDF7DF-5B02-EC4B-93A1-84AC537C2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8" y="1268760"/>
            <a:ext cx="1787989" cy="547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53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04528" y="1052736"/>
            <a:ext cx="8712968" cy="5472608"/>
          </a:xfrm>
        </p:spPr>
        <p:txBody>
          <a:bodyPr/>
          <a:lstStyle/>
          <a:p>
            <a:endParaRPr lang="en-GB" sz="1800" b="1" dirty="0"/>
          </a:p>
          <a:p>
            <a:pPr>
              <a:spcBef>
                <a:spcPts val="600"/>
              </a:spcBef>
            </a:pPr>
            <a:endParaRPr lang="en-GB" sz="1800" b="1" dirty="0"/>
          </a:p>
          <a:p>
            <a:pPr>
              <a:spcBef>
                <a:spcPts val="600"/>
              </a:spcBef>
            </a:pPr>
            <a:r>
              <a:rPr lang="en-GB" sz="4000" b="1" dirty="0"/>
              <a:t>We captured:</a:t>
            </a:r>
          </a:p>
          <a:p>
            <a:pPr>
              <a:spcBef>
                <a:spcPts val="600"/>
              </a:spcBef>
            </a:pPr>
            <a:endParaRPr lang="en-GB" sz="4000" b="1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4000" b="1" dirty="0"/>
              <a:t>What they were thinking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4000" b="1" dirty="0"/>
              <a:t>What they did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4000" b="1" dirty="0"/>
              <a:t>How they felt</a:t>
            </a:r>
          </a:p>
          <a:p>
            <a:pPr>
              <a:spcBef>
                <a:spcPts val="600"/>
              </a:spcBef>
            </a:pPr>
            <a:endParaRPr lang="en-GB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spcBef>
                <a:spcPts val="600"/>
              </a:spcBef>
            </a:pPr>
            <a:endParaRPr lang="en-GB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What we Did</a:t>
            </a:r>
          </a:p>
        </p:txBody>
      </p:sp>
    </p:spTree>
    <p:extLst>
      <p:ext uri="{BB962C8B-B14F-4D97-AF65-F5344CB8AC3E}">
        <p14:creationId xmlns:p14="http://schemas.microsoft.com/office/powerpoint/2010/main" val="3405952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B4B4F3-7204-478D-94D5-70B4949B3937}"/>
              </a:ext>
            </a:extLst>
          </p:cNvPr>
          <p:cNvSpPr/>
          <p:nvPr/>
        </p:nvSpPr>
        <p:spPr>
          <a:xfrm>
            <a:off x="0" y="233169"/>
            <a:ext cx="9906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200" b="1" dirty="0">
                <a:solidFill>
                  <a:srgbClr val="1A1A1A"/>
                </a:solidFill>
                <a:latin typeface="OpenSans"/>
              </a:rPr>
              <a:t>Research: Home page</a:t>
            </a:r>
            <a:endParaRPr lang="en-GB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B385E2-0BCD-4813-ADAB-21C455FA6B2F}"/>
              </a:ext>
            </a:extLst>
          </p:cNvPr>
          <p:cNvSpPr/>
          <p:nvPr/>
        </p:nvSpPr>
        <p:spPr>
          <a:xfrm>
            <a:off x="7041232" y="1268760"/>
            <a:ext cx="2731942" cy="646331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“I Want To” menu was almost totally ignored  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DDF7DF-5B02-EC4B-93A1-84AC537C2D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888" y="1268760"/>
            <a:ext cx="1787989" cy="547260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30883EF-757F-6640-9988-53AA1B2F3C60}"/>
              </a:ext>
            </a:extLst>
          </p:cNvPr>
          <p:cNvSpPr/>
          <p:nvPr/>
        </p:nvSpPr>
        <p:spPr>
          <a:xfrm>
            <a:off x="272480" y="1268760"/>
            <a:ext cx="2592288" cy="646331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Everyone clicked on the video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34DE8E-F031-F746-9A6B-267DFEF77E80}"/>
              </a:ext>
            </a:extLst>
          </p:cNvPr>
          <p:cNvSpPr/>
          <p:nvPr/>
        </p:nvSpPr>
        <p:spPr>
          <a:xfrm>
            <a:off x="7041232" y="2089947"/>
            <a:ext cx="2731942" cy="923330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These statements got in the way of the next section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EEC817-A7D0-4A44-B5C4-2421B46162E6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5732878" y="2256322"/>
            <a:ext cx="1308354" cy="2952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2544A18-76BE-2948-8477-C6EC5518E4A8}"/>
              </a:ext>
            </a:extLst>
          </p:cNvPr>
          <p:cNvCxnSpPr>
            <a:cxnSpLocks/>
          </p:cNvCxnSpPr>
          <p:nvPr/>
        </p:nvCxnSpPr>
        <p:spPr>
          <a:xfrm flipH="1" flipV="1">
            <a:off x="4664968" y="1418109"/>
            <a:ext cx="2376264" cy="2022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24CDE1B-DAC3-8944-8774-0A5D87EF0B5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864768" y="1591926"/>
            <a:ext cx="10801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357997A-3D98-F04C-A251-03044F843BE3}"/>
              </a:ext>
            </a:extLst>
          </p:cNvPr>
          <p:cNvSpPr txBox="1"/>
          <p:nvPr/>
        </p:nvSpPr>
        <p:spPr>
          <a:xfrm>
            <a:off x="1511913" y="583522"/>
            <a:ext cx="6174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ym typeface="Wingdings" pitchFamily="2" charset="2"/>
              </a:rPr>
              <a:t>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10D0EA8-7CFA-B34C-9F5A-54A4558A86FA}"/>
              </a:ext>
            </a:extLst>
          </p:cNvPr>
          <p:cNvSpPr txBox="1"/>
          <p:nvPr/>
        </p:nvSpPr>
        <p:spPr>
          <a:xfrm>
            <a:off x="8120105" y="613044"/>
            <a:ext cx="574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ym typeface="Wingdings" pitchFamily="2" charset="2"/>
              </a:rPr>
              <a:t>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B0C54F0-90C5-E340-AC65-8E568D3949BE}"/>
              </a:ext>
            </a:extLst>
          </p:cNvPr>
          <p:cNvSpPr/>
          <p:nvPr/>
        </p:nvSpPr>
        <p:spPr>
          <a:xfrm>
            <a:off x="253852" y="2366946"/>
            <a:ext cx="2592288" cy="646331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Most people gravitated towards this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A03A16A-1569-2D42-A9E6-A6AEC6FE79EA}"/>
              </a:ext>
            </a:extLst>
          </p:cNvPr>
          <p:cNvCxnSpPr>
            <a:cxnSpLocks/>
            <a:stCxn id="29" idx="3"/>
          </p:cNvCxnSpPr>
          <p:nvPr/>
        </p:nvCxnSpPr>
        <p:spPr>
          <a:xfrm flipV="1">
            <a:off x="2846140" y="2678433"/>
            <a:ext cx="1080120" cy="116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332E777-5F13-2B4A-903D-AFA2D4EDCB70}"/>
              </a:ext>
            </a:extLst>
          </p:cNvPr>
          <p:cNvCxnSpPr>
            <a:cxnSpLocks/>
          </p:cNvCxnSpPr>
          <p:nvPr/>
        </p:nvCxnSpPr>
        <p:spPr>
          <a:xfrm>
            <a:off x="2847523" y="3861048"/>
            <a:ext cx="10801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1CB44B91-F716-F54A-8767-D285BC1485DC}"/>
              </a:ext>
            </a:extLst>
          </p:cNvPr>
          <p:cNvSpPr/>
          <p:nvPr/>
        </p:nvSpPr>
        <p:spPr>
          <a:xfrm>
            <a:off x="272480" y="3579176"/>
            <a:ext cx="2575043" cy="1200329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The STAT’s were very well received, although authenticity was questioned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90E3697-0BE6-5643-BBF9-19A42D4CF756}"/>
              </a:ext>
            </a:extLst>
          </p:cNvPr>
          <p:cNvSpPr/>
          <p:nvPr/>
        </p:nvSpPr>
        <p:spPr>
          <a:xfrm>
            <a:off x="7041232" y="4169629"/>
            <a:ext cx="2731942" cy="646331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Not well understood or received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5C6EE018-4DA3-4F4C-A7C2-26AC67443183}"/>
              </a:ext>
            </a:extLst>
          </p:cNvPr>
          <p:cNvCxnSpPr/>
          <p:nvPr/>
        </p:nvCxnSpPr>
        <p:spPr>
          <a:xfrm flipH="1" flipV="1">
            <a:off x="5817096" y="4437112"/>
            <a:ext cx="1224136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E5E03461-21D0-1140-9CE7-724FC19F30C4}"/>
              </a:ext>
            </a:extLst>
          </p:cNvPr>
          <p:cNvSpPr/>
          <p:nvPr/>
        </p:nvSpPr>
        <p:spPr>
          <a:xfrm>
            <a:off x="7041232" y="4990816"/>
            <a:ext cx="2731942" cy="646331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Mild praise but not warmly received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B828C79-7D42-B543-BBFE-8C7AA2B1DDCA}"/>
              </a:ext>
            </a:extLst>
          </p:cNvPr>
          <p:cNvSpPr/>
          <p:nvPr/>
        </p:nvSpPr>
        <p:spPr>
          <a:xfrm>
            <a:off x="7063450" y="5914146"/>
            <a:ext cx="2731942" cy="646331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Most users viewed this as overkill on a home page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15B4CAE-9718-5D46-98D1-7E7214CC679E}"/>
              </a:ext>
            </a:extLst>
          </p:cNvPr>
          <p:cNvCxnSpPr/>
          <p:nvPr/>
        </p:nvCxnSpPr>
        <p:spPr>
          <a:xfrm flipH="1" flipV="1">
            <a:off x="5817096" y="5480356"/>
            <a:ext cx="1224136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71521B2-790F-694E-8FFB-F252D55A8028}"/>
              </a:ext>
            </a:extLst>
          </p:cNvPr>
          <p:cNvCxnSpPr/>
          <p:nvPr/>
        </p:nvCxnSpPr>
        <p:spPr>
          <a:xfrm flipH="1" flipV="1">
            <a:off x="5840488" y="6093296"/>
            <a:ext cx="1224136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69304E5-5E43-504A-9C18-AF2747F50E3E}"/>
              </a:ext>
            </a:extLst>
          </p:cNvPr>
          <p:cNvCxnSpPr>
            <a:cxnSpLocks/>
          </p:cNvCxnSpPr>
          <p:nvPr/>
        </p:nvCxnSpPr>
        <p:spPr>
          <a:xfrm>
            <a:off x="2846140" y="5027113"/>
            <a:ext cx="10801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7BE8FE2F-084D-F24E-92C2-3110F93BB534}"/>
              </a:ext>
            </a:extLst>
          </p:cNvPr>
          <p:cNvSpPr/>
          <p:nvPr/>
        </p:nvSpPr>
        <p:spPr>
          <a:xfrm>
            <a:off x="253852" y="4842447"/>
            <a:ext cx="2592288" cy="369332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Well received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804551-6023-4BDA-A0F2-671E82D226C4}"/>
              </a:ext>
            </a:extLst>
          </p:cNvPr>
          <p:cNvSpPr/>
          <p:nvPr/>
        </p:nvSpPr>
        <p:spPr>
          <a:xfrm>
            <a:off x="263857" y="3091162"/>
            <a:ext cx="2592288" cy="369332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rgbClr val="1A1A1A"/>
                </a:solidFill>
                <a:latin typeface="OpenSans"/>
              </a:rPr>
              <a:t>Well received</a:t>
            </a:r>
            <a:endParaRPr lang="en-GB" sz="1800" b="1" i="0" dirty="0">
              <a:solidFill>
                <a:srgbClr val="1A1A1A"/>
              </a:solidFill>
              <a:effectLst/>
              <a:latin typeface="OpenSans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F14A8F-3678-4883-87DC-4E0243E3B511}"/>
              </a:ext>
            </a:extLst>
          </p:cNvPr>
          <p:cNvCxnSpPr>
            <a:cxnSpLocks/>
          </p:cNvCxnSpPr>
          <p:nvPr/>
        </p:nvCxnSpPr>
        <p:spPr>
          <a:xfrm>
            <a:off x="2864768" y="3275828"/>
            <a:ext cx="108012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667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704528" y="1052736"/>
            <a:ext cx="8712968" cy="5472608"/>
          </a:xfrm>
        </p:spPr>
        <p:txBody>
          <a:bodyPr/>
          <a:lstStyle/>
          <a:p>
            <a:endParaRPr lang="en-GB" sz="1800" b="1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spcBef>
                <a:spcPts val="600"/>
              </a:spcBef>
            </a:pPr>
            <a:endParaRPr lang="en-GB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Themes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A89D40-C78D-4A98-95B2-3DF4F262852B}"/>
              </a:ext>
            </a:extLst>
          </p:cNvPr>
          <p:cNvSpPr/>
          <p:nvPr/>
        </p:nvSpPr>
        <p:spPr>
          <a:xfrm>
            <a:off x="524508" y="2204864"/>
            <a:ext cx="8856984" cy="38164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hangingPunct="0">
              <a:spcBef>
                <a:spcPts val="600"/>
              </a:spcBef>
            </a:pPr>
            <a:r>
              <a:rPr lang="en-GB" sz="3600" b="1" i="1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GENERAL</a:t>
            </a:r>
          </a:p>
          <a:p>
            <a:pPr lvl="0" algn="ctr" eaLnBrk="0" hangingPunct="0">
              <a:spcBef>
                <a:spcPts val="600"/>
              </a:spcBef>
            </a:pPr>
            <a:r>
              <a:rPr lang="en-GB" sz="3600" b="1" i="1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REQUESTING CUSTOMER DETAILS</a:t>
            </a:r>
          </a:p>
          <a:p>
            <a:pPr lvl="0" algn="ctr" eaLnBrk="0" hangingPunct="0">
              <a:spcBef>
                <a:spcPts val="600"/>
              </a:spcBef>
            </a:pPr>
            <a:r>
              <a:rPr lang="en-GB" sz="3600" b="1" i="1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COMMUNICATION</a:t>
            </a:r>
          </a:p>
          <a:p>
            <a:pPr lvl="0" algn="ctr" eaLnBrk="0" hangingPunct="0">
              <a:spcBef>
                <a:spcPts val="600"/>
              </a:spcBef>
            </a:pPr>
            <a:r>
              <a:rPr lang="en-GB" sz="3600" b="1" i="1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INFORMATION &amp; CONTENT</a:t>
            </a:r>
          </a:p>
          <a:p>
            <a:pPr lvl="0" algn="ctr" eaLnBrk="0" hangingPunct="0">
              <a:spcBef>
                <a:spcPts val="600"/>
              </a:spcBef>
            </a:pPr>
            <a:r>
              <a:rPr lang="en-GB" sz="3600" b="1" i="1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LAYOUT &amp; DESIGN</a:t>
            </a:r>
          </a:p>
          <a:p>
            <a:pPr lvl="0" eaLnBrk="0" hangingPunct="0">
              <a:spcBef>
                <a:spcPts val="600"/>
              </a:spcBef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lvl="0" eaLnBrk="0" hangingPunct="0">
              <a:spcBef>
                <a:spcPts val="600"/>
              </a:spcBef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75824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32520" y="1268760"/>
            <a:ext cx="8712968" cy="5472608"/>
          </a:xfrm>
        </p:spPr>
        <p:txBody>
          <a:bodyPr/>
          <a:lstStyle/>
          <a:p>
            <a:endParaRPr lang="en-GB" sz="1800" b="1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spcBef>
                <a:spcPts val="600"/>
              </a:spcBef>
            </a:pPr>
            <a:endParaRPr lang="en-GB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20552" y="476672"/>
            <a:ext cx="7920880" cy="576064"/>
          </a:xfrm>
        </p:spPr>
        <p:txBody>
          <a:bodyPr/>
          <a:lstStyle/>
          <a:p>
            <a:r>
              <a:rPr lang="en-GB" dirty="0"/>
              <a:t>Themes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A89D40-C78D-4A98-95B2-3DF4F262852B}"/>
              </a:ext>
            </a:extLst>
          </p:cNvPr>
          <p:cNvSpPr/>
          <p:nvPr/>
        </p:nvSpPr>
        <p:spPr>
          <a:xfrm>
            <a:off x="560512" y="1412776"/>
            <a:ext cx="8856984" cy="63248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General</a:t>
            </a: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Customers confused where to go for the right information</a:t>
            </a: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Customers often unsure of which organisation they are dealing with</a:t>
            </a: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Customers unclear why they get grant/support rejected</a:t>
            </a:r>
          </a:p>
          <a:p>
            <a:pPr lvl="0" eaLnBrk="0" hangingPunct="0">
              <a:spcBef>
                <a:spcPts val="600"/>
              </a:spcBef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Requesting Customer Details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Don’t ask for too much information too early in the journey (</a:t>
            </a:r>
            <a:r>
              <a:rPr lang="en-GB" sz="1600" kern="0" dirty="0" err="1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eg</a:t>
            </a: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 high degree of surprise in asking for Companies House information)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Belief that inputting details would result in “being marketed to”</a:t>
            </a:r>
          </a:p>
          <a:p>
            <a:pPr lvl="0" eaLnBrk="0" hangingPunct="0">
              <a:spcBef>
                <a:spcPts val="600"/>
              </a:spcBef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Communication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Majority of users preferred telephone number to call if they got stuck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Live Chat mixed reviews</a:t>
            </a:r>
          </a:p>
          <a:p>
            <a:pPr marL="28575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Businesses are interested in help from organisations (such as SE) BUT only if it is relevant to them 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marL="28575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4924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32520" y="1196752"/>
            <a:ext cx="9001000" cy="5472608"/>
          </a:xfrm>
        </p:spPr>
        <p:txBody>
          <a:bodyPr/>
          <a:lstStyle/>
          <a:p>
            <a:endParaRPr lang="en-GB" sz="1800" b="1" dirty="0"/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dirty="0"/>
          </a:p>
          <a:p>
            <a:pPr>
              <a:spcBef>
                <a:spcPts val="600"/>
              </a:spcBef>
            </a:pPr>
            <a:endParaRPr lang="en-GB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GB" dirty="0"/>
              <a:t>Themes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A89D40-C78D-4A98-95B2-3DF4F262852B}"/>
              </a:ext>
            </a:extLst>
          </p:cNvPr>
          <p:cNvSpPr/>
          <p:nvPr/>
        </p:nvSpPr>
        <p:spPr>
          <a:xfrm>
            <a:off x="632520" y="1314048"/>
            <a:ext cx="8856984" cy="754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Information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Language needs to be clear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The journey to get to relevant information should be simple and quick</a:t>
            </a:r>
          </a:p>
          <a:p>
            <a:pPr marL="28575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Large and impressive Stats are popular (but users questioned if they were real)</a:t>
            </a:r>
          </a:p>
          <a:p>
            <a:pPr marL="28575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Information ”Below the Fold” remains a very real barrier to some users seeing the actual CTA’s</a:t>
            </a:r>
          </a:p>
          <a:p>
            <a:pPr lvl="0" eaLnBrk="0" hangingPunct="0">
              <a:spcBef>
                <a:spcPts val="600"/>
              </a:spcBef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Content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Users expect most things to be clickable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Users expect interaction to be quick so indicated time it takes seen as irrelevant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The “Search Bar” was used as the preferred bailout method, when the user struggled to find what they were looking for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Menu Options were well received (though sometimes missed initially)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Too much content not well received (</a:t>
            </a:r>
            <a:r>
              <a:rPr lang="en-GB" sz="1600" kern="0" dirty="0" err="1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eg</a:t>
            </a: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 Learning/Development section showcase because not relevant to them at this time)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Case Studies are good but need to be directed to me and my sector </a:t>
            </a:r>
          </a:p>
          <a:p>
            <a:pPr lvl="0" eaLnBrk="0" hangingPunct="0">
              <a:spcBef>
                <a:spcPts val="600"/>
              </a:spcBef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Layout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Sticky footers not well received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Pop ups not liked (and mostly clicked away from without reading)</a:t>
            </a:r>
          </a:p>
          <a:p>
            <a:pPr lvl="0" eaLnBrk="0" hangingPunct="0">
              <a:spcBef>
                <a:spcPts val="600"/>
              </a:spcBef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Design</a:t>
            </a:r>
          </a:p>
          <a:p>
            <a:pPr lvl="0" eaLnBrk="0" hangingPunct="0">
              <a:spcBef>
                <a:spcPts val="600"/>
              </a:spcBef>
            </a:pPr>
            <a:r>
              <a:rPr lang="en-GB" sz="1600" kern="0" dirty="0">
                <a:solidFill>
                  <a:srgbClr val="000000"/>
                </a:solidFill>
                <a:latin typeface="Arial"/>
                <a:ea typeface="MS PGothic"/>
                <a:cs typeface="Arial"/>
              </a:rPr>
              <a:t>Users wanted the home button to be named as such (rather than logo click)</a:t>
            </a:r>
          </a:p>
          <a:p>
            <a:pPr marL="285750" lvl="0" indent="-285750" eaLnBrk="0" hangingPunct="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sz="1600" kern="0" dirty="0">
              <a:solidFill>
                <a:srgbClr val="000000"/>
              </a:solidFill>
              <a:latin typeface="Arial"/>
              <a:ea typeface="MS PGothic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111598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er Research 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Customer Research 2017 - Screenshot onl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Customer Research 2017 - Screenshot onl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E Titl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>
        <a:normAutofit/>
      </a:bodyPr>
      <a:lstStyle>
        <a:defPPr>
          <a:defRPr dirty="0" smtClean="0"/>
        </a:defPPr>
      </a:lstStyle>
    </a:tx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0DC4077303224A9978BC484BAD9DBE" ma:contentTypeVersion="14" ma:contentTypeDescription="Create a new document." ma:contentTypeScope="" ma:versionID="c744df0e042174a5b9bc818feb4110b9">
  <xsd:schema xmlns:xsd="http://www.w3.org/2001/XMLSchema" xmlns:xs="http://www.w3.org/2001/XMLSchema" xmlns:p="http://schemas.microsoft.com/office/2006/metadata/properties" xmlns:ns2="00c63645-a318-4fc0-8fc7-bc244fa01a6e" xmlns:ns3="5e24c017-938f-4e38-adb5-8ecc6bc9a53a" targetNamespace="http://schemas.microsoft.com/office/2006/metadata/properties" ma:root="true" ma:fieldsID="6bf5b0a9291b8ea04e772eb9f70c819b" ns2:_="" ns3:_="">
    <xsd:import namespace="00c63645-a318-4fc0-8fc7-bc244fa01a6e"/>
    <xsd:import namespace="5e24c017-938f-4e38-adb5-8ecc6bc9a5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c63645-a318-4fc0-8fc7-bc244fa01a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2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0434b960-ae4c-4e49-acf7-3c16af5f55c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description="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24c017-938f-4e38-adb5-8ecc6bc9a53a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f9e1c377-5160-44af-88a8-d238b5209bbc}" ma:internalName="TaxCatchAll" ma:showField="CatchAllData" ma:web="5e24c017-938f-4e38-adb5-8ecc6bc9a53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MediaLengthInSeconds xmlns="00c63645-a318-4fc0-8fc7-bc244fa01a6e" xsi:nil="true"/>
    <TaxCatchAll xmlns="5e24c017-938f-4e38-adb5-8ecc6bc9a53a" xsi:nil="true"/>
    <lcf76f155ced4ddcb4097134ff3c332f xmlns="00c63645-a318-4fc0-8fc7-bc244fa01a6e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A78C7E69-DCF0-4124-9943-7970E803BEB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0c63645-a318-4fc0-8fc7-bc244fa01a6e"/>
    <ds:schemaRef ds:uri="5e24c017-938f-4e38-adb5-8ecc6bc9a5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6A138C6-05D5-4DCA-B387-944C6407C41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739794-A9DB-4783-A8B1-4611C81E3ED3}">
  <ds:schemaRefs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5c0236c5-800f-4186-8dff-7b2f080b9de5"/>
    <ds:schemaRef ds:uri="6db2c8f2-fe83-4eb7-aef3-51a35d5deb60"/>
    <ds:schemaRef ds:uri="00c63645-a318-4fc0-8fc7-bc244fa01a6e"/>
    <ds:schemaRef ds:uri="5e24c017-938f-4e38-adb5-8ecc6bc9a53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Inward Investment_user reasearch_2016</Template>
  <TotalTime>12683</TotalTime>
  <Words>741</Words>
  <Application>Microsoft Office PowerPoint</Application>
  <PresentationFormat>A4 Paper (210x297 mm)</PresentationFormat>
  <Paragraphs>137</Paragraphs>
  <Slides>14</Slides>
  <Notes>1</Notes>
  <HiddenSlides>0</HiddenSlides>
  <MMClips>2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Customer Research 2017</vt:lpstr>
      <vt:lpstr>1_Customer Research 2017 - Screenshot only</vt:lpstr>
      <vt:lpstr>2_Customer Research 2017 - Screenshot only</vt:lpstr>
      <vt:lpstr>SE Title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Scottish Enterprise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fawbeh</dc:creator>
  <cp:lastModifiedBy>Martin Kerr</cp:lastModifiedBy>
  <cp:revision>1197</cp:revision>
  <dcterms:created xsi:type="dcterms:W3CDTF">2016-11-15T08:52:41Z</dcterms:created>
  <dcterms:modified xsi:type="dcterms:W3CDTF">2023-09-11T12:42:05Z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0x010100D90DC4077303224A9978BC484BAD9DBE</vt:lpwstr>
  </property>
  <property fmtid="{D5CDD505-2E9C-101B-9397-08002B2CF9AE}" pid="3" name="TemplateUrl">
    <vt:lpwstr/>
  </property>
  <property fmtid="{D5CDD505-2E9C-101B-9397-08002B2CF9AE}" pid="4" name="Order">
    <vt:r8>126700</vt:r8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_dlc_DocIdItemGuid">
    <vt:lpwstr>4ddd7120-0ddd-4705-be4f-3495b0b93847</vt:lpwstr>
  </property>
  <property fmtid="{D5CDD505-2E9C-101B-9397-08002B2CF9AE}" pid="8" name="PublishingExpirationDate">
    <vt:lpwstr/>
  </property>
  <property fmtid="{D5CDD505-2E9C-101B-9397-08002B2CF9AE}" pid="9" name="PublishingStartDate">
    <vt:lpwstr/>
  </property>
  <property fmtid="{D5CDD505-2E9C-101B-9397-08002B2CF9AE}" pid="10" name="_dlc_DocId">
    <vt:lpwstr>2TF5HM42A6WN-683-1267</vt:lpwstr>
  </property>
  <property fmtid="{D5CDD505-2E9C-101B-9397-08002B2CF9AE}" pid="11" name="_dlc_DocIdUrl">
    <vt:lpwstr>http://intranet.scotent.co.uk/Corporate/custops/_layouts/DocIdRedir.aspx?ID=2TF5HM42A6WN-683-1267, 2TF5HM42A6WN-683-1267</vt:lpwstr>
  </property>
  <property fmtid="{D5CDD505-2E9C-101B-9397-08002B2CF9AE}" pid="12" name="ComplianceAssetId">
    <vt:lpwstr/>
  </property>
  <property fmtid="{D5CDD505-2E9C-101B-9397-08002B2CF9AE}" pid="13" name="_ExtendedDescription">
    <vt:lpwstr/>
  </property>
  <property fmtid="{D5CDD505-2E9C-101B-9397-08002B2CF9AE}" pid="14" name="TriggerFlowInfo">
    <vt:lpwstr/>
  </property>
  <property fmtid="{D5CDD505-2E9C-101B-9397-08002B2CF9AE}" pid="15" name="MediaServiceImageTags">
    <vt:lpwstr/>
  </property>
</Properties>
</file>

<file path=docProps/thumbnail.jpeg>
</file>